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50"/>
  </p:notesMasterIdLst>
  <p:handoutMasterIdLst>
    <p:handoutMasterId r:id="rId51"/>
  </p:handoutMasterIdLst>
  <p:sldIdLst>
    <p:sldId id="288" r:id="rId5"/>
    <p:sldId id="302" r:id="rId6"/>
    <p:sldId id="289" r:id="rId7"/>
    <p:sldId id="291" r:id="rId8"/>
    <p:sldId id="309" r:id="rId9"/>
    <p:sldId id="4503" r:id="rId10"/>
    <p:sldId id="4504" r:id="rId11"/>
    <p:sldId id="4487" r:id="rId12"/>
    <p:sldId id="4489" r:id="rId13"/>
    <p:sldId id="290" r:id="rId14"/>
    <p:sldId id="4505" r:id="rId15"/>
    <p:sldId id="4506" r:id="rId16"/>
    <p:sldId id="294" r:id="rId17"/>
    <p:sldId id="4507" r:id="rId18"/>
    <p:sldId id="4508" r:id="rId19"/>
    <p:sldId id="297" r:id="rId20"/>
    <p:sldId id="299" r:id="rId21"/>
    <p:sldId id="4497" r:id="rId22"/>
    <p:sldId id="4490" r:id="rId23"/>
    <p:sldId id="4501" r:id="rId24"/>
    <p:sldId id="310" r:id="rId25"/>
    <p:sldId id="4509" r:id="rId26"/>
    <p:sldId id="4484" r:id="rId27"/>
    <p:sldId id="316" r:id="rId28"/>
    <p:sldId id="317" r:id="rId29"/>
    <p:sldId id="4486" r:id="rId30"/>
    <p:sldId id="301" r:id="rId31"/>
    <p:sldId id="4488" r:id="rId32"/>
    <p:sldId id="311" r:id="rId33"/>
    <p:sldId id="312" r:id="rId34"/>
    <p:sldId id="313" r:id="rId35"/>
    <p:sldId id="315" r:id="rId36"/>
    <p:sldId id="314" r:id="rId37"/>
    <p:sldId id="4491" r:id="rId38"/>
    <p:sldId id="4496" r:id="rId39"/>
    <p:sldId id="4495" r:id="rId40"/>
    <p:sldId id="4492" r:id="rId41"/>
    <p:sldId id="308" r:id="rId42"/>
    <p:sldId id="4502" r:id="rId43"/>
    <p:sldId id="4499" r:id="rId44"/>
    <p:sldId id="4493" r:id="rId45"/>
    <p:sldId id="4498" r:id="rId46"/>
    <p:sldId id="4500" r:id="rId47"/>
    <p:sldId id="4494" r:id="rId48"/>
    <p:sldId id="306" r:id="rId4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715" y="62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645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6/3/2021 10:59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PBIX Project for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textboxes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5" y="1551913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13654"/>
              </p:ext>
            </p:extLst>
          </p:nvPr>
        </p:nvGraphicFramePr>
        <p:xfrm>
          <a:off x="6848475" y="1896545"/>
          <a:ext cx="3311525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925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Language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English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 Revenue by Country and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Ingresos por ventas por país y año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Chiffre d’affaires par pays et année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Umsatz nach Land und Jahr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Omzet</a:t>
                      </a:r>
                      <a:r>
                        <a:rPr lang="en-US" sz="1100" dirty="0">
                          <a:effectLst/>
                        </a:rPr>
                        <a:t> per land </a:t>
                      </a:r>
                      <a:r>
                        <a:rPr lang="en-US" sz="1100" dirty="0" err="1">
                          <a:effectLst/>
                        </a:rPr>
                        <a:t>en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jaar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0B6AEB-B3E6-4959-843F-548F30F05DDB}"/>
              </a:ext>
            </a:extLst>
          </p:cNvPr>
          <p:cNvSpPr/>
          <p:nvPr/>
        </p:nvSpPr>
        <p:spPr>
          <a:xfrm>
            <a:off x="854766" y="2971799"/>
            <a:ext cx="8418443" cy="15902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2" y="1804656"/>
            <a:ext cx="7368284" cy="69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C93B1-FA2D-400F-98F8-D1A16965D1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753" y="1834902"/>
            <a:ext cx="1849833" cy="22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AA907-6110-4115-B12C-6E464E38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200" y="3066151"/>
            <a:ext cx="1701454" cy="12871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0565B2-F203-43ED-8173-8B8890AE59D2}"/>
              </a:ext>
            </a:extLst>
          </p:cNvPr>
          <p:cNvGrpSpPr/>
          <p:nvPr/>
        </p:nvGrpSpPr>
        <p:grpSpPr>
          <a:xfrm>
            <a:off x="3945834" y="3283227"/>
            <a:ext cx="2599218" cy="1040296"/>
            <a:chOff x="4104860" y="3303105"/>
            <a:chExt cx="2657060" cy="722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62A76A-FBCF-409C-B33A-21E0A965D7BC}"/>
                </a:ext>
              </a:extLst>
            </p:cNvPr>
            <p:cNvSpPr/>
            <p:nvPr/>
          </p:nvSpPr>
          <p:spPr>
            <a:xfrm>
              <a:off x="4104860" y="3707296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Localized Label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52CC28-DA39-4B76-A4B4-4FD79C3EC9C1}"/>
                </a:ext>
              </a:extLst>
            </p:cNvPr>
            <p:cNvSpPr/>
            <p:nvPr/>
          </p:nvSpPr>
          <p:spPr>
            <a:xfrm>
              <a:off x="4108172" y="3303105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3BD75A-FCA8-4E01-A80C-88C94EF31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08" y="3193496"/>
            <a:ext cx="2819223" cy="12194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6AB95B-77E3-46EF-9B44-A051F9475732}"/>
              </a:ext>
            </a:extLst>
          </p:cNvPr>
          <p:cNvSpPr/>
          <p:nvPr/>
        </p:nvSpPr>
        <p:spPr>
          <a:xfrm>
            <a:off x="6569765" y="3379304"/>
            <a:ext cx="556592" cy="29817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1" y="2040144"/>
            <a:ext cx="11106150" cy="36099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5B8D-3E01-42F6-850F-C291AB42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Localized Labels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61540-C2BB-43AD-A0BB-653DA909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5" y="1969949"/>
            <a:ext cx="5562600" cy="19812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3122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Using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587888"/>
          </a:xfrm>
        </p:spPr>
        <p:txBody>
          <a:bodyPr/>
          <a:lstStyle/>
          <a:p>
            <a:r>
              <a:rPr lang="en-US" dirty="0"/>
              <a:t>Using a custom visual to surface localized labels</a:t>
            </a:r>
          </a:p>
          <a:p>
            <a:pPr lvl="1"/>
            <a:r>
              <a:rPr lang="en-US" dirty="0"/>
              <a:t>Sample provides custom visual project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5" y="2034710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130936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742371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PBIX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2B0E2-8222-4AA0-B0F5-4C47701DD6E7}"/>
              </a:ext>
            </a:extLst>
          </p:cNvPr>
          <p:cNvGrpSpPr/>
          <p:nvPr/>
        </p:nvGrpSpPr>
        <p:grpSpPr>
          <a:xfrm>
            <a:off x="7970919" y="1209302"/>
            <a:ext cx="2949762" cy="3340950"/>
            <a:chOff x="6815991" y="3242730"/>
            <a:chExt cx="3156013" cy="3574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6FB0C-F8A5-43A6-BF42-E8CE857418B6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8F5B9D-FBA3-49EE-925D-175BB117BBA9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D6BD32-6AB8-4708-860E-C237694428AB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042F2-1610-414E-B4FB-6F1137B80A6E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338C5-0D65-48BE-B5F3-382850EFF788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90190E-8367-45A0-85C2-AE0DE0469118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5A053-6F59-43A6-A22C-55DE6127777C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A6F3F-E747-4F66-920A-2785D73578EE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BE103-9BBC-4604-917C-D1837EBB9EE7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BF4939-C1FE-4A55-992E-9EE123C55C02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466130-8DFD-4320-914B-85282629232A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BAE9EF-F835-4869-A5EF-60081EC1D6C5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558F4D-4D8D-4AD2-B850-71CB504854D6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25AB5-6C2C-41B5-8AA9-71ACCFD9E62B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28E7F3-CAD2-45A3-AD6A-1E726627E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B738EE-021A-45A2-AA23-D372A806F4F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5EF81B-36B2-452F-9B9D-F22B661E21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E74BB6-0CB6-4B1E-9EED-401C2B0348D0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A50B65-0594-44DB-84F4-35162A8DDED7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7D6B07-0715-414D-9BBC-CA284C7D6355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446C58-D13E-463C-8795-D11E68FE7D86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DEEB87-2B2E-451F-A932-0B07B52A08C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D3F901-B1F6-4D35-8863-6CCADEDFB3B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3A81C1-8B9A-4EA0-92AC-7C108802B9F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69C9B0-D6F2-439A-8B85-FEDB2D35E71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79351C4-2564-4D69-B384-77E24085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04" y="930274"/>
            <a:ext cx="1619250" cy="14763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F1C13D-3BD8-4C48-9FED-BFA7ABCCDE39}"/>
              </a:ext>
            </a:extLst>
          </p:cNvPr>
          <p:cNvSpPr/>
          <p:nvPr/>
        </p:nvSpPr>
        <p:spPr>
          <a:xfrm>
            <a:off x="1133060" y="854765"/>
            <a:ext cx="1500809" cy="15405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42" y="226046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7" y="3241330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99226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5469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4421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1954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093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79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016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1521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PBIX Localization only supported for data model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designer has no knowledge of dataset localization support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Metadata translations supported for table names and field name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Metadata translations support localizing table names and field names</a:t>
            </a:r>
          </a:p>
          <a:p>
            <a:pPr lvl="1"/>
            <a:r>
              <a:rPr lang="en-US" dirty="0"/>
              <a:t>Metadata translations not used to localize content (e.g. Product name or Country names)</a:t>
            </a:r>
          </a:p>
          <a:p>
            <a:r>
              <a:rPr lang="en-US" dirty="0"/>
              <a:t>Content translations added using specific data model design strategy</a:t>
            </a:r>
          </a:p>
          <a:p>
            <a:pPr lvl="1"/>
            <a:r>
              <a:rPr lang="en-US" dirty="0"/>
              <a:t>Best practices currently based on replicated rows pattern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03D38-9FD0-477A-9AC0-EA04E01600FF}"/>
              </a:ext>
            </a:extLst>
          </p:cNvPr>
          <p:cNvSpPr/>
          <p:nvPr/>
        </p:nvSpPr>
        <p:spPr>
          <a:xfrm>
            <a:off x="1356787" y="2080916"/>
            <a:ext cx="5586566" cy="1553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40" dirty="0"/>
              <a:t>PBIX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003AB-B689-4DBD-90B8-FE154ED8B7F5}"/>
              </a:ext>
            </a:extLst>
          </p:cNvPr>
          <p:cNvSpPr/>
          <p:nvPr/>
        </p:nvSpPr>
        <p:spPr>
          <a:xfrm>
            <a:off x="1632191" y="2552712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Report Layout</a:t>
            </a:r>
          </a:p>
          <a:p>
            <a:pPr algn="ctr"/>
            <a:r>
              <a:rPr lang="en-US" sz="1224" i="1" dirty="0"/>
              <a:t>no knowledge of translations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C4990-8F2B-453A-B086-EA519056A0D7}"/>
              </a:ext>
            </a:extLst>
          </p:cNvPr>
          <p:cNvSpPr/>
          <p:nvPr/>
        </p:nvSpPr>
        <p:spPr>
          <a:xfrm>
            <a:off x="4298717" y="2578909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Dataset Definition</a:t>
            </a:r>
          </a:p>
          <a:p>
            <a:pPr algn="ctr"/>
            <a:r>
              <a:rPr lang="en-US" sz="1224" i="1" dirty="0"/>
              <a:t>supports translations</a:t>
            </a:r>
            <a:endParaRPr lang="en-US" sz="1632" i="1" dirty="0"/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8241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1190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144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5950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F85BE-002F-46A4-9DBC-CFA8238109DA}"/>
              </a:ext>
            </a:extLst>
          </p:cNvPr>
          <p:cNvSpPr/>
          <p:nvPr/>
        </p:nvSpPr>
        <p:spPr>
          <a:xfrm>
            <a:off x="649356" y="2110408"/>
            <a:ext cx="8673547" cy="2759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3D43-8F01-4B26-BE07-9504366ED60D}"/>
              </a:ext>
            </a:extLst>
          </p:cNvPr>
          <p:cNvSpPr/>
          <p:nvPr/>
        </p:nvSpPr>
        <p:spPr>
          <a:xfrm>
            <a:off x="1073426" y="2405270"/>
            <a:ext cx="2445026" cy="215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SQL Database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84B73-2F48-44EB-B8B1-7699A891740C}"/>
              </a:ext>
            </a:extLst>
          </p:cNvPr>
          <p:cNvSpPr/>
          <p:nvPr/>
        </p:nvSpPr>
        <p:spPr>
          <a:xfrm>
            <a:off x="1321904" y="2604053"/>
            <a:ext cx="1977887" cy="151074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19EB-3468-4F96-9C91-6D578339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7" y="3174420"/>
            <a:ext cx="149542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6B7A41-70CE-4A2E-8291-FE62ED39097E}"/>
              </a:ext>
            </a:extLst>
          </p:cNvPr>
          <p:cNvSpPr/>
          <p:nvPr/>
        </p:nvSpPr>
        <p:spPr>
          <a:xfrm>
            <a:off x="6003236" y="2425148"/>
            <a:ext cx="2743200" cy="21369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F6E11-1C37-4CA1-BBC8-919AE0B6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17" y="2756355"/>
            <a:ext cx="2409825" cy="1447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01A1E4-5C71-4F01-A1E2-882380407A0C}"/>
              </a:ext>
            </a:extLst>
          </p:cNvPr>
          <p:cNvSpPr/>
          <p:nvPr/>
        </p:nvSpPr>
        <p:spPr>
          <a:xfrm>
            <a:off x="3091512" y="3210340"/>
            <a:ext cx="3060811" cy="695738"/>
          </a:xfrm>
          <a:prstGeom prst="rightArrow">
            <a:avLst>
              <a:gd name="adj1" fmla="val 61886"/>
              <a:gd name="adj2" fmla="val 72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Query Solution</a:t>
            </a:r>
          </a:p>
          <a:p>
            <a:pPr algn="ctr"/>
            <a:r>
              <a:rPr lang="en-US" sz="1400" dirty="0"/>
              <a:t>for content translation</a:t>
            </a:r>
          </a:p>
        </p:txBody>
      </p: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Power BI Desktop to prepare PBIX to support translations</a:t>
            </a:r>
          </a:p>
          <a:p>
            <a:pPr lvl="1"/>
            <a:r>
              <a:rPr lang="en-US" dirty="0"/>
              <a:t>Design data model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with measures with localizable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PBIX </a:t>
            </a:r>
          </a:p>
          <a:p>
            <a:pPr lvl="1"/>
            <a:r>
              <a:rPr lang="en-US" dirty="0"/>
              <a:t>Add metadata translations to PBIX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862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Workflows to Manage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Multi-language Report Design with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</p:txBody>
      </p:sp>
    </p:spTree>
    <p:extLst>
      <p:ext uri="{BB962C8B-B14F-4D97-AF65-F5344CB8AC3E}">
        <p14:creationId xmlns:p14="http://schemas.microsoft.com/office/powerpoint/2010/main" val="26281303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77" y="67517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0" y="63148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b="2264"/>
          <a:stretch/>
        </p:blipFill>
        <p:spPr>
          <a:xfrm>
            <a:off x="586408" y="333968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76" y="333451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BDB24-CEF3-4154-B3B0-DBEE8682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" t="1711" r="6785" b="4511"/>
          <a:stretch/>
        </p:blipFill>
        <p:spPr>
          <a:xfrm>
            <a:off x="665921" y="496958"/>
            <a:ext cx="1930959" cy="5445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A0654-6992-4C28-81A1-A0224071E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9" t="1705" r="5496" b="2379"/>
          <a:stretch/>
        </p:blipFill>
        <p:spPr>
          <a:xfrm>
            <a:off x="2817574" y="496958"/>
            <a:ext cx="1930957" cy="5430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0FA5D-E34F-4144-971F-1911F6CF0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5" b="3188"/>
          <a:stretch/>
        </p:blipFill>
        <p:spPr>
          <a:xfrm>
            <a:off x="4969225" y="496958"/>
            <a:ext cx="1968257" cy="54462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ECB5D-336A-490E-B01F-E541E2A9E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4" r="3105" b="3970"/>
          <a:stretch/>
        </p:blipFill>
        <p:spPr>
          <a:xfrm>
            <a:off x="7158176" y="496958"/>
            <a:ext cx="1972219" cy="5429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6EEE8-54BA-4FAA-879A-3711016E3F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843" b="4097"/>
          <a:stretch/>
        </p:blipFill>
        <p:spPr>
          <a:xfrm>
            <a:off x="9351090" y="496958"/>
            <a:ext cx="1989457" cy="5397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56" y="2311186"/>
            <a:ext cx="8758971" cy="45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9697</TotalTime>
  <Words>1381</Words>
  <Application>Microsoft Office PowerPoint</Application>
  <PresentationFormat>Custom</PresentationFormat>
  <Paragraphs>267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Overview of Multi-language PBIX Development</vt:lpstr>
      <vt:lpstr>Workflow for Multi-language PBIX Development</vt:lpstr>
      <vt:lpstr>European Product Sales Demo</vt:lpstr>
      <vt:lpstr>PowerPoint Presentation</vt:lpstr>
      <vt:lpstr>PowerPoint Presentation</vt:lpstr>
      <vt:lpstr> GitHub Repository for Multilanguage-Reports Sample</vt:lpstr>
      <vt:lpstr>Agenda</vt:lpstr>
      <vt:lpstr>Preparing a PBIX Project for Translations</vt:lpstr>
      <vt:lpstr>PowerPoint Presentation</vt:lpstr>
      <vt:lpstr>PowerPoint Presentation</vt:lpstr>
      <vt:lpstr>Localized Labels Table</vt:lpstr>
      <vt:lpstr>Creating the Localized Label Table</vt:lpstr>
      <vt:lpstr>Adding Localized Labels</vt:lpstr>
      <vt:lpstr>Surfacing a Localized Label</vt:lpstr>
      <vt:lpstr>Configuring Localized Label Display Properties</vt:lpstr>
      <vt:lpstr>Developing a Custom Visual: LocalizedLabel</vt:lpstr>
      <vt:lpstr>Agenda</vt:lpstr>
      <vt:lpstr>Adding Dataset Translations</vt:lpstr>
      <vt:lpstr>Working with Tabular Editor</vt:lpstr>
      <vt:lpstr>PowerPoint Presentation</vt:lpstr>
      <vt:lpstr>Tabular Object Model (TOM)</vt:lpstr>
      <vt:lpstr>Adding Metadata Translations</vt:lpstr>
      <vt:lpstr>Adding Secondary Cultures</vt:lpstr>
      <vt:lpstr>Adding Translations using Tabular Editor</vt:lpstr>
      <vt:lpstr>Exporting/Importing Metadata Translations</vt:lpstr>
      <vt:lpstr>Translations Builder sample application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Content Localization in Power Query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289</cp:revision>
  <cp:lastPrinted>2019-05-02T20:11:39Z</cp:lastPrinted>
  <dcterms:created xsi:type="dcterms:W3CDTF">2018-09-21T01:16:59Z</dcterms:created>
  <dcterms:modified xsi:type="dcterms:W3CDTF">2021-06-03T19:28:46Z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